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uce" charset="1" panose="00000500000000000000"/>
      <p:regular r:id="rId13"/>
    </p:embeddedFont>
    <p:embeddedFont>
      <p:font typeface="Open Sauce Bold" charset="1" panose="00000800000000000000"/>
      <p:regular r:id="rId14"/>
    </p:embeddedFont>
    <p:embeddedFont>
      <p:font typeface="Open Sauce Italics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3149" y="2002397"/>
            <a:ext cx="12895004" cy="12989473"/>
          </a:xfrm>
          <a:custGeom>
            <a:avLst/>
            <a:gdLst/>
            <a:ahLst/>
            <a:cxnLst/>
            <a:rect r="r" b="b" t="t" l="l"/>
            <a:pathLst>
              <a:path h="12989473" w="12895004">
                <a:moveTo>
                  <a:pt x="0" y="0"/>
                </a:moveTo>
                <a:lnTo>
                  <a:pt x="12895003" y="0"/>
                </a:lnTo>
                <a:lnTo>
                  <a:pt x="12895003" y="12989472"/>
                </a:lnTo>
                <a:lnTo>
                  <a:pt x="0" y="12989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1006" y="1457856"/>
            <a:ext cx="16985989" cy="8227724"/>
            <a:chOff x="0" y="0"/>
            <a:chExt cx="2576989" cy="1248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76989" cy="1248250"/>
            </a:xfrm>
            <a:custGeom>
              <a:avLst/>
              <a:gdLst/>
              <a:ahLst/>
              <a:cxnLst/>
              <a:rect r="r" b="b" t="t" l="l"/>
              <a:pathLst>
                <a:path h="1248250" w="2576989">
                  <a:moveTo>
                    <a:pt x="19143" y="0"/>
                  </a:moveTo>
                  <a:lnTo>
                    <a:pt x="2557846" y="0"/>
                  </a:lnTo>
                  <a:cubicBezTo>
                    <a:pt x="2568419" y="0"/>
                    <a:pt x="2576989" y="8571"/>
                    <a:pt x="2576989" y="19143"/>
                  </a:cubicBezTo>
                  <a:lnTo>
                    <a:pt x="2576989" y="1229107"/>
                  </a:lnTo>
                  <a:cubicBezTo>
                    <a:pt x="2576989" y="1239679"/>
                    <a:pt x="2568419" y="1248250"/>
                    <a:pt x="2557846" y="1248250"/>
                  </a:cubicBezTo>
                  <a:lnTo>
                    <a:pt x="19143" y="1248250"/>
                  </a:lnTo>
                  <a:cubicBezTo>
                    <a:pt x="8571" y="1248250"/>
                    <a:pt x="0" y="1239679"/>
                    <a:pt x="0" y="1229107"/>
                  </a:cubicBezTo>
                  <a:lnTo>
                    <a:pt x="0" y="19143"/>
                  </a:lnTo>
                  <a:cubicBezTo>
                    <a:pt x="0" y="8571"/>
                    <a:pt x="8571" y="0"/>
                    <a:pt x="1914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9380" r="0" b="-142631"/>
              </a:stretch>
            </a:blipFill>
            <a:ln w="19050" cap="rnd">
              <a:solidFill>
                <a:srgbClr val="050E18"/>
              </a:soli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646208" y="3415541"/>
            <a:ext cx="16985989" cy="6270038"/>
            <a:chOff x="0" y="0"/>
            <a:chExt cx="4473676" cy="1651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3676" cy="1651368"/>
            </a:xfrm>
            <a:custGeom>
              <a:avLst/>
              <a:gdLst/>
              <a:ahLst/>
              <a:cxnLst/>
              <a:rect r="r" b="b" t="t" l="l"/>
              <a:pathLst>
                <a:path h="1651368" w="4473676">
                  <a:moveTo>
                    <a:pt x="19599" y="0"/>
                  </a:moveTo>
                  <a:lnTo>
                    <a:pt x="4454077" y="0"/>
                  </a:lnTo>
                  <a:cubicBezTo>
                    <a:pt x="4459275" y="0"/>
                    <a:pt x="4464260" y="2065"/>
                    <a:pt x="4467936" y="5740"/>
                  </a:cubicBezTo>
                  <a:cubicBezTo>
                    <a:pt x="4471611" y="9416"/>
                    <a:pt x="4473676" y="14401"/>
                    <a:pt x="4473676" y="19599"/>
                  </a:cubicBezTo>
                  <a:lnTo>
                    <a:pt x="4473676" y="1631769"/>
                  </a:lnTo>
                  <a:cubicBezTo>
                    <a:pt x="4473676" y="1642593"/>
                    <a:pt x="4464901" y="1651368"/>
                    <a:pt x="4454077" y="1651368"/>
                  </a:cubicBezTo>
                  <a:lnTo>
                    <a:pt x="19599" y="1651368"/>
                  </a:lnTo>
                  <a:cubicBezTo>
                    <a:pt x="8775" y="1651368"/>
                    <a:pt x="0" y="1642593"/>
                    <a:pt x="0" y="1631769"/>
                  </a:cubicBezTo>
                  <a:lnTo>
                    <a:pt x="0" y="19599"/>
                  </a:lnTo>
                  <a:cubicBezTo>
                    <a:pt x="0" y="8775"/>
                    <a:pt x="8775" y="0"/>
                    <a:pt x="195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50E18">
                    <a:alpha val="100000"/>
                  </a:srgbClr>
                </a:gs>
                <a:gs pos="33333">
                  <a:srgbClr val="050E18">
                    <a:alpha val="89000"/>
                  </a:srgbClr>
                </a:gs>
                <a:gs pos="66667">
                  <a:srgbClr val="050E18">
                    <a:alpha val="49000"/>
                  </a:srgbClr>
                </a:gs>
                <a:gs pos="100000">
                  <a:srgbClr val="050E1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73676" cy="1689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49720" y="4857750"/>
            <a:ext cx="9778965" cy="255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74"/>
              </a:lnSpc>
            </a:pPr>
            <a:r>
              <a:rPr lang="en-US" sz="14981" spc="-106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UNI THRIFT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82078" y="8007608"/>
            <a:ext cx="15714249" cy="1016899"/>
            <a:chOff x="0" y="0"/>
            <a:chExt cx="6280143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80143" cy="406400"/>
            </a:xfrm>
            <a:custGeom>
              <a:avLst/>
              <a:gdLst/>
              <a:ahLst/>
              <a:cxnLst/>
              <a:rect r="r" b="b" t="t" l="l"/>
              <a:pathLst>
                <a:path h="406400" w="6280143">
                  <a:moveTo>
                    <a:pt x="6076943" y="0"/>
                  </a:moveTo>
                  <a:cubicBezTo>
                    <a:pt x="6189167" y="0"/>
                    <a:pt x="6280143" y="90976"/>
                    <a:pt x="6280143" y="203200"/>
                  </a:cubicBezTo>
                  <a:cubicBezTo>
                    <a:pt x="6280143" y="315424"/>
                    <a:pt x="6189167" y="406400"/>
                    <a:pt x="60769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EE">
                    <a:alpha val="22500"/>
                  </a:srgbClr>
                </a:gs>
                <a:gs pos="100000">
                  <a:srgbClr val="FFF7EE">
                    <a:alpha val="32500"/>
                  </a:srgbClr>
                </a:gs>
              </a:gsLst>
              <a:lin ang="0"/>
            </a:gradFill>
            <a:ln w="19050" cap="sq">
              <a:solidFill>
                <a:srgbClr val="FFF7E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2801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2078" y="8007608"/>
            <a:ext cx="5912327" cy="1016899"/>
            <a:chOff x="0" y="0"/>
            <a:chExt cx="236284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62840" cy="406400"/>
            </a:xfrm>
            <a:custGeom>
              <a:avLst/>
              <a:gdLst/>
              <a:ahLst/>
              <a:cxnLst/>
              <a:rect r="r" b="b" t="t" l="l"/>
              <a:pathLst>
                <a:path h="406400" w="2362840">
                  <a:moveTo>
                    <a:pt x="2159640" y="0"/>
                  </a:moveTo>
                  <a:cubicBezTo>
                    <a:pt x="2271864" y="0"/>
                    <a:pt x="2362840" y="90976"/>
                    <a:pt x="2362840" y="203200"/>
                  </a:cubicBezTo>
                  <a:cubicBezTo>
                    <a:pt x="2362840" y="315424"/>
                    <a:pt x="2271864" y="406400"/>
                    <a:pt x="21596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46E87"/>
            </a:solidFill>
            <a:ln w="19050" cap="sq">
              <a:solidFill>
                <a:srgbClr val="FFF7EE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6284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67169" y="8291710"/>
            <a:ext cx="229288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156" b="true">
                <a:solidFill>
                  <a:srgbClr val="FFF7E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73861" y="8292713"/>
            <a:ext cx="243935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156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T.Delight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09110" y="8310635"/>
            <a:ext cx="812054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156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Emre Yasar, Esila Alkan, Onur Kahraman, Mert Cetin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25030" y="4407375"/>
            <a:ext cx="4258456" cy="4025123"/>
            <a:chOff x="0" y="0"/>
            <a:chExt cx="1121569" cy="1060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1569" cy="1060115"/>
            </a:xfrm>
            <a:custGeom>
              <a:avLst/>
              <a:gdLst/>
              <a:ahLst/>
              <a:cxnLst/>
              <a:rect r="r" b="b" t="t" l="l"/>
              <a:pathLst>
                <a:path h="1060115" w="1121569">
                  <a:moveTo>
                    <a:pt x="43632" y="0"/>
                  </a:moveTo>
                  <a:lnTo>
                    <a:pt x="1077936" y="0"/>
                  </a:lnTo>
                  <a:cubicBezTo>
                    <a:pt x="1102034" y="0"/>
                    <a:pt x="1121569" y="19535"/>
                    <a:pt x="1121569" y="43632"/>
                  </a:cubicBezTo>
                  <a:lnTo>
                    <a:pt x="1121569" y="1016482"/>
                  </a:lnTo>
                  <a:cubicBezTo>
                    <a:pt x="1121569" y="1028054"/>
                    <a:pt x="1116972" y="1039152"/>
                    <a:pt x="1108789" y="1047335"/>
                  </a:cubicBezTo>
                  <a:cubicBezTo>
                    <a:pt x="1100606" y="1055518"/>
                    <a:pt x="1089508" y="1060115"/>
                    <a:pt x="1077936" y="1060115"/>
                  </a:cubicBezTo>
                  <a:lnTo>
                    <a:pt x="43632" y="1060115"/>
                  </a:lnTo>
                  <a:cubicBezTo>
                    <a:pt x="19535" y="1060115"/>
                    <a:pt x="0" y="1040580"/>
                    <a:pt x="0" y="1016482"/>
                  </a:cubicBezTo>
                  <a:lnTo>
                    <a:pt x="0" y="43632"/>
                  </a:lnTo>
                  <a:cubicBezTo>
                    <a:pt x="0" y="19535"/>
                    <a:pt x="19535" y="0"/>
                    <a:pt x="436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50E18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21569" cy="1098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1006" y="1457856"/>
            <a:ext cx="6782419" cy="8227724"/>
            <a:chOff x="0" y="0"/>
            <a:chExt cx="1028979" cy="1248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8979" cy="1248250"/>
            </a:xfrm>
            <a:custGeom>
              <a:avLst/>
              <a:gdLst/>
              <a:ahLst/>
              <a:cxnLst/>
              <a:rect r="r" b="b" t="t" l="l"/>
              <a:pathLst>
                <a:path h="1248250" w="1028979">
                  <a:moveTo>
                    <a:pt x="47942" y="0"/>
                  </a:moveTo>
                  <a:lnTo>
                    <a:pt x="981037" y="0"/>
                  </a:lnTo>
                  <a:cubicBezTo>
                    <a:pt x="993752" y="0"/>
                    <a:pt x="1005946" y="5051"/>
                    <a:pt x="1014937" y="14042"/>
                  </a:cubicBezTo>
                  <a:cubicBezTo>
                    <a:pt x="1023928" y="23033"/>
                    <a:pt x="1028979" y="35227"/>
                    <a:pt x="1028979" y="47942"/>
                  </a:cubicBezTo>
                  <a:lnTo>
                    <a:pt x="1028979" y="1200308"/>
                  </a:lnTo>
                  <a:cubicBezTo>
                    <a:pt x="1028979" y="1226785"/>
                    <a:pt x="1007514" y="1248250"/>
                    <a:pt x="981037" y="1248250"/>
                  </a:cubicBezTo>
                  <a:lnTo>
                    <a:pt x="47942" y="1248250"/>
                  </a:lnTo>
                  <a:cubicBezTo>
                    <a:pt x="35227" y="1248250"/>
                    <a:pt x="23033" y="1243199"/>
                    <a:pt x="14042" y="1234208"/>
                  </a:cubicBezTo>
                  <a:cubicBezTo>
                    <a:pt x="5051" y="1225217"/>
                    <a:pt x="0" y="1213023"/>
                    <a:pt x="0" y="1200308"/>
                  </a:cubicBezTo>
                  <a:lnTo>
                    <a:pt x="0" y="47942"/>
                  </a:lnTo>
                  <a:cubicBezTo>
                    <a:pt x="0" y="35227"/>
                    <a:pt x="5051" y="23033"/>
                    <a:pt x="14042" y="14042"/>
                  </a:cubicBezTo>
                  <a:cubicBezTo>
                    <a:pt x="23033" y="5051"/>
                    <a:pt x="35227" y="0"/>
                    <a:pt x="4794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955" r="0" b="-4955"/>
              </a:stretch>
            </a:blipFill>
            <a:ln w="19050" cap="rnd">
              <a:solidFill>
                <a:srgbClr val="050E18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362789" y="5000610"/>
            <a:ext cx="4680352" cy="4254303"/>
            <a:chOff x="0" y="0"/>
            <a:chExt cx="1373256" cy="1248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3256" cy="1248250"/>
            </a:xfrm>
            <a:custGeom>
              <a:avLst/>
              <a:gdLst/>
              <a:ahLst/>
              <a:cxnLst/>
              <a:rect r="r" b="b" t="t" l="l"/>
              <a:pathLst>
                <a:path h="1248250" w="1373256">
                  <a:moveTo>
                    <a:pt x="69474" y="0"/>
                  </a:moveTo>
                  <a:lnTo>
                    <a:pt x="1303783" y="0"/>
                  </a:lnTo>
                  <a:cubicBezTo>
                    <a:pt x="1342152" y="0"/>
                    <a:pt x="1373256" y="31104"/>
                    <a:pt x="1373256" y="69474"/>
                  </a:cubicBezTo>
                  <a:lnTo>
                    <a:pt x="1373256" y="1178776"/>
                  </a:lnTo>
                  <a:cubicBezTo>
                    <a:pt x="1373256" y="1217145"/>
                    <a:pt x="1342152" y="1248250"/>
                    <a:pt x="1303783" y="1248250"/>
                  </a:cubicBezTo>
                  <a:lnTo>
                    <a:pt x="69474" y="1248250"/>
                  </a:lnTo>
                  <a:cubicBezTo>
                    <a:pt x="31104" y="1248250"/>
                    <a:pt x="0" y="1217145"/>
                    <a:pt x="0" y="1178776"/>
                  </a:cubicBezTo>
                  <a:lnTo>
                    <a:pt x="0" y="69474"/>
                  </a:lnTo>
                  <a:cubicBezTo>
                    <a:pt x="0" y="31104"/>
                    <a:pt x="31104" y="0"/>
                    <a:pt x="6947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46864"/>
              </a:stretch>
            </a:blipFill>
            <a:ln w="19050" cap="rnd">
              <a:solidFill>
                <a:srgbClr val="FFF7EE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337991" y="1959927"/>
            <a:ext cx="1535819" cy="1535819"/>
            <a:chOff x="0" y="0"/>
            <a:chExt cx="395095" cy="3950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5095" cy="395095"/>
            </a:xfrm>
            <a:custGeom>
              <a:avLst/>
              <a:gdLst/>
              <a:ahLst/>
              <a:cxnLst/>
              <a:rect r="r" b="b" t="t" l="l"/>
              <a:pathLst>
                <a:path h="395095" w="395095">
                  <a:moveTo>
                    <a:pt x="120982" y="0"/>
                  </a:moveTo>
                  <a:lnTo>
                    <a:pt x="274113" y="0"/>
                  </a:lnTo>
                  <a:cubicBezTo>
                    <a:pt x="340929" y="0"/>
                    <a:pt x="395095" y="54165"/>
                    <a:pt x="395095" y="120982"/>
                  </a:cubicBezTo>
                  <a:lnTo>
                    <a:pt x="395095" y="274113"/>
                  </a:lnTo>
                  <a:cubicBezTo>
                    <a:pt x="395095" y="306199"/>
                    <a:pt x="382349" y="336972"/>
                    <a:pt x="359660" y="359660"/>
                  </a:cubicBezTo>
                  <a:cubicBezTo>
                    <a:pt x="336972" y="382349"/>
                    <a:pt x="306199" y="395095"/>
                    <a:pt x="274113" y="395095"/>
                  </a:cubicBezTo>
                  <a:lnTo>
                    <a:pt x="120982" y="395095"/>
                  </a:lnTo>
                  <a:cubicBezTo>
                    <a:pt x="88895" y="395095"/>
                    <a:pt x="58123" y="382349"/>
                    <a:pt x="35435" y="359660"/>
                  </a:cubicBezTo>
                  <a:cubicBezTo>
                    <a:pt x="12746" y="336972"/>
                    <a:pt x="0" y="306199"/>
                    <a:pt x="0" y="274113"/>
                  </a:cubicBezTo>
                  <a:lnTo>
                    <a:pt x="0" y="120982"/>
                  </a:lnTo>
                  <a:cubicBezTo>
                    <a:pt x="0" y="88895"/>
                    <a:pt x="12746" y="58123"/>
                    <a:pt x="35435" y="35435"/>
                  </a:cubicBezTo>
                  <a:cubicBezTo>
                    <a:pt x="58123" y="12746"/>
                    <a:pt x="88895" y="0"/>
                    <a:pt x="120982" y="0"/>
                  </a:cubicBezTo>
                  <a:close/>
                </a:path>
              </a:pathLst>
            </a:custGeom>
            <a:solidFill>
              <a:srgbClr val="446E8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5095" cy="433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423528" y="1352636"/>
            <a:ext cx="6901555" cy="164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67"/>
              </a:lnSpc>
            </a:pPr>
            <a:r>
              <a:rPr lang="en-US" sz="9619" spc="-683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The 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59591" y="3153645"/>
            <a:ext cx="8028409" cy="346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331" indent="-239165" lvl="1">
              <a:lnSpc>
                <a:spcPts val="3101"/>
              </a:lnSpc>
              <a:buFont typeface="Arial"/>
              <a:buChar char="•"/>
            </a:pPr>
            <a:r>
              <a:rPr lang="en-US" sz="2215" spc="-157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High Costs: Textbooks and academic materials are expensive and us</a:t>
            </a:r>
            <a:r>
              <a:rPr lang="en-US" sz="2215" spc="-157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ed for short periods.</a:t>
            </a:r>
          </a:p>
          <a:p>
            <a:pPr algn="l" marL="478331" indent="-239165" lvl="1">
              <a:lnSpc>
                <a:spcPts val="3101"/>
              </a:lnSpc>
              <a:buFont typeface="Arial"/>
              <a:buChar char="•"/>
            </a:pPr>
            <a:r>
              <a:rPr lang="en-US" sz="2215" spc="-157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Waste: Many usable items (books, electronics, furniture) are discarded by graduating students.</a:t>
            </a:r>
          </a:p>
          <a:p>
            <a:pPr algn="l" marL="478331" indent="-239165" lvl="1">
              <a:lnSpc>
                <a:spcPts val="3101"/>
              </a:lnSpc>
              <a:buFont typeface="Arial"/>
              <a:buChar char="•"/>
            </a:pPr>
            <a:r>
              <a:rPr lang="en-US" sz="2215" spc="-157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Trust Issues: Public marketplaces (like Facebook or Craigslist) lack security and verify identity.</a:t>
            </a:r>
          </a:p>
          <a:p>
            <a:pPr algn="l" marL="478331" indent="-239165" lvl="1">
              <a:lnSpc>
                <a:spcPts val="3101"/>
              </a:lnSpc>
              <a:buFont typeface="Arial"/>
              <a:buChar char="•"/>
            </a:pPr>
            <a:r>
              <a:rPr lang="en-US" sz="2215" spc="-157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Inefficiency: No centralized platform exists strictly for our campus community.</a:t>
            </a:r>
          </a:p>
          <a:p>
            <a:pPr algn="l">
              <a:lnSpc>
                <a:spcPts val="3101"/>
              </a:lnSpc>
            </a:pPr>
          </a:p>
        </p:txBody>
      </p:sp>
      <p:sp>
        <p:nvSpPr>
          <p:cNvPr name="AutoShape 14" id="14"/>
          <p:cNvSpPr/>
          <p:nvPr/>
        </p:nvSpPr>
        <p:spPr>
          <a:xfrm flipV="true">
            <a:off x="8603653" y="2263928"/>
            <a:ext cx="559525" cy="92781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9026377" y="2263928"/>
            <a:ext cx="559525" cy="92781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7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1075" y="2010215"/>
            <a:ext cx="7056287" cy="139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0"/>
              </a:lnSpc>
            </a:pPr>
            <a:r>
              <a:rPr lang="en-US" sz="9619" spc="-683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The 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70305" y="2208841"/>
            <a:ext cx="10586867" cy="97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3"/>
              </a:lnSpc>
            </a:pPr>
            <a:r>
              <a:rPr lang="en-US" sz="6720" spc="-477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Our Solution: UNI THRIFT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7713157" y="2134496"/>
            <a:ext cx="648410" cy="1075208"/>
          </a:xfrm>
          <a:prstGeom prst="line">
            <a:avLst/>
          </a:prstGeom>
          <a:ln cap="flat" w="38100">
            <a:solidFill>
              <a:srgbClr val="050E1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8053675" y="2171054"/>
            <a:ext cx="648410" cy="1075208"/>
          </a:xfrm>
          <a:prstGeom prst="line">
            <a:avLst/>
          </a:prstGeom>
          <a:ln cap="flat" w="38100">
            <a:solidFill>
              <a:srgbClr val="050E1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91783" y="4467460"/>
            <a:ext cx="16936048" cy="293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746" indent="-364373" lvl="1">
              <a:lnSpc>
                <a:spcPts val="4725"/>
              </a:lnSpc>
              <a:buFont typeface="Arial"/>
              <a:buChar char="•"/>
            </a:pPr>
            <a:r>
              <a:rPr lang="en-US" sz="3375" spc="-239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Exclusive Community: A platform accessible only to verified university students.</a:t>
            </a:r>
          </a:p>
          <a:p>
            <a:pPr algn="l" marL="728746" indent="-364373" lvl="1">
              <a:lnSpc>
                <a:spcPts val="4725"/>
              </a:lnSpc>
              <a:buFont typeface="Arial"/>
              <a:buChar char="•"/>
            </a:pPr>
            <a:r>
              <a:rPr lang="en-US" sz="3375" spc="-239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Circular Economy: Promotes reusing items instead of buying new ones.</a:t>
            </a:r>
          </a:p>
          <a:p>
            <a:pPr algn="l" marL="728746" indent="-364373" lvl="1">
              <a:lnSpc>
                <a:spcPts val="4725"/>
              </a:lnSpc>
              <a:buFont typeface="Arial"/>
              <a:buChar char="•"/>
            </a:pPr>
            <a:r>
              <a:rPr lang="en-US" sz="3375" spc="-239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Cost-Effective: Students sav</a:t>
            </a:r>
            <a:r>
              <a:rPr lang="en-US" sz="3375" spc="-239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e money on buying and make money by selling.</a:t>
            </a:r>
          </a:p>
          <a:p>
            <a:pPr algn="l" marL="728746" indent="-364373" lvl="1">
              <a:lnSpc>
                <a:spcPts val="4725"/>
              </a:lnSpc>
              <a:buFont typeface="Arial"/>
              <a:buChar char="•"/>
            </a:pPr>
            <a:r>
              <a:rPr lang="en-US" sz="3375" spc="-239">
                <a:solidFill>
                  <a:srgbClr val="050E18"/>
                </a:solidFill>
                <a:latin typeface="Open Sauce"/>
                <a:ea typeface="Open Sauce"/>
                <a:cs typeface="Open Sauce"/>
                <a:sym typeface="Open Sauce"/>
              </a:rPr>
              <a:t>User-Friendly: A modern, mobile-responsive web application designed for Gen-Z.</a:t>
            </a:r>
          </a:p>
          <a:p>
            <a:pPr algn="l">
              <a:lnSpc>
                <a:spcPts val="472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50E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611" y="661692"/>
            <a:ext cx="17227976" cy="139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0"/>
              </a:lnSpc>
            </a:pPr>
            <a:r>
              <a:rPr lang="en-US" sz="9619" spc="-6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9619" spc="-6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roject Scope (SRS Mapping)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685116"/>
            <a:ext cx="4596095" cy="3093421"/>
            <a:chOff x="0" y="0"/>
            <a:chExt cx="1369183" cy="921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9183" cy="921534"/>
            </a:xfrm>
            <a:custGeom>
              <a:avLst/>
              <a:gdLst/>
              <a:ahLst/>
              <a:cxnLst/>
              <a:rect r="r" b="b" t="t" l="l"/>
              <a:pathLst>
                <a:path h="921534" w="1369183">
                  <a:moveTo>
                    <a:pt x="40427" y="0"/>
                  </a:moveTo>
                  <a:lnTo>
                    <a:pt x="1328756" y="0"/>
                  </a:lnTo>
                  <a:cubicBezTo>
                    <a:pt x="1351083" y="0"/>
                    <a:pt x="1369183" y="18100"/>
                    <a:pt x="1369183" y="40427"/>
                  </a:cubicBezTo>
                  <a:lnTo>
                    <a:pt x="1369183" y="881107"/>
                  </a:lnTo>
                  <a:cubicBezTo>
                    <a:pt x="1369183" y="891829"/>
                    <a:pt x="1364924" y="902112"/>
                    <a:pt x="1357342" y="909693"/>
                  </a:cubicBezTo>
                  <a:cubicBezTo>
                    <a:pt x="1349761" y="917275"/>
                    <a:pt x="1339478" y="921534"/>
                    <a:pt x="1328756" y="921534"/>
                  </a:cubicBezTo>
                  <a:lnTo>
                    <a:pt x="40427" y="921534"/>
                  </a:lnTo>
                  <a:cubicBezTo>
                    <a:pt x="29705" y="921534"/>
                    <a:pt x="19422" y="917275"/>
                    <a:pt x="11841" y="909693"/>
                  </a:cubicBezTo>
                  <a:cubicBezTo>
                    <a:pt x="4259" y="902112"/>
                    <a:pt x="0" y="891829"/>
                    <a:pt x="0" y="881107"/>
                  </a:cubicBezTo>
                  <a:lnTo>
                    <a:pt x="0" y="40427"/>
                  </a:lnTo>
                  <a:cubicBezTo>
                    <a:pt x="0" y="18100"/>
                    <a:pt x="18100" y="0"/>
                    <a:pt x="404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EE">
                    <a:alpha val="22500"/>
                  </a:srgbClr>
                </a:gs>
                <a:gs pos="100000">
                  <a:srgbClr val="FFF7EE">
                    <a:alpha val="32500"/>
                  </a:srgbClr>
                </a:gs>
              </a:gsLst>
              <a:lin ang="0"/>
            </a:gradFill>
            <a:ln w="19050" cap="rnd">
              <a:solidFill>
                <a:srgbClr val="FFF7EE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69183" cy="95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340511"/>
            <a:ext cx="15565604" cy="3282455"/>
            <a:chOff x="0" y="0"/>
            <a:chExt cx="4637014" cy="9778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37014" cy="977848"/>
            </a:xfrm>
            <a:custGeom>
              <a:avLst/>
              <a:gdLst/>
              <a:ahLst/>
              <a:cxnLst/>
              <a:rect r="r" b="b" t="t" l="l"/>
              <a:pathLst>
                <a:path h="977848" w="4637014">
                  <a:moveTo>
                    <a:pt x="11937" y="0"/>
                  </a:moveTo>
                  <a:lnTo>
                    <a:pt x="4625077" y="0"/>
                  </a:lnTo>
                  <a:cubicBezTo>
                    <a:pt x="4631670" y="0"/>
                    <a:pt x="4637014" y="5344"/>
                    <a:pt x="4637014" y="11937"/>
                  </a:cubicBezTo>
                  <a:lnTo>
                    <a:pt x="4637014" y="965911"/>
                  </a:lnTo>
                  <a:cubicBezTo>
                    <a:pt x="4637014" y="969077"/>
                    <a:pt x="4635756" y="972113"/>
                    <a:pt x="4633518" y="974351"/>
                  </a:cubicBezTo>
                  <a:cubicBezTo>
                    <a:pt x="4631279" y="976590"/>
                    <a:pt x="4628243" y="977848"/>
                    <a:pt x="4625077" y="977848"/>
                  </a:cubicBezTo>
                  <a:lnTo>
                    <a:pt x="11937" y="977848"/>
                  </a:lnTo>
                  <a:cubicBezTo>
                    <a:pt x="5344" y="977848"/>
                    <a:pt x="0" y="972503"/>
                    <a:pt x="0" y="965911"/>
                  </a:cubicBezTo>
                  <a:lnTo>
                    <a:pt x="0" y="11937"/>
                  </a:lnTo>
                  <a:cubicBezTo>
                    <a:pt x="0" y="5344"/>
                    <a:pt x="5344" y="0"/>
                    <a:pt x="119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EE">
                    <a:alpha val="32500"/>
                  </a:srgbClr>
                </a:gs>
                <a:gs pos="100000">
                  <a:srgbClr val="FFF7EE">
                    <a:alpha val="22500"/>
                  </a:srgbClr>
                </a:gs>
              </a:gsLst>
              <a:lin ang="0"/>
            </a:gradFill>
            <a:ln w="19050" cap="rnd">
              <a:solidFill>
                <a:srgbClr val="FFF7E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37014" cy="1015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78571" y="2888895"/>
            <a:ext cx="5169663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spc="-2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UC001: User Authent</a:t>
            </a:r>
            <a:r>
              <a:rPr lang="en-US" sz="3999" spc="-2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ication: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69159" y="2917548"/>
            <a:ext cx="4452794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spc="-2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UC0</a:t>
            </a:r>
            <a:r>
              <a:rPr lang="en-US" sz="3999" spc="-2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02: Post New Item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41510" y="3125082"/>
            <a:ext cx="4452794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spc="-2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UC0</a:t>
            </a:r>
            <a:r>
              <a:rPr lang="en-US" sz="3999" spc="-2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03: Search &amp; Filter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96486" y="6430566"/>
            <a:ext cx="14498802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spc="-2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UC004: Chat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8571" y="4273151"/>
            <a:ext cx="4142692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i="true" spc="-141">
                <a:solidFill>
                  <a:srgbClr val="FFF7EE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Secure Login and Registration flow using LocalStorage.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02497" y="4600177"/>
            <a:ext cx="41745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i="true" spc="-141">
                <a:solidFill>
                  <a:srgbClr val="FFF7EE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</a:t>
            </a:r>
            <a:r>
              <a:rPr lang="en-US" sz="1999" i="true" spc="-141">
                <a:solidFill>
                  <a:srgbClr val="FFF7EE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nterface to list items with details (Title, Price, Category, Image)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1510" y="4464545"/>
            <a:ext cx="4174560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i="true" spc="-141">
                <a:solidFill>
                  <a:srgbClr val="FFF7EE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Dy</a:t>
            </a:r>
            <a:r>
              <a:rPr lang="en-US" sz="1999" i="true" spc="-141">
                <a:solidFill>
                  <a:srgbClr val="FFF7EE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namic filtering by category (Textbooks, Electronics) and keyword search.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96486" y="7418626"/>
            <a:ext cx="13592840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true" spc="-198">
                <a:solidFill>
                  <a:srgbClr val="FFF7EE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</a:t>
            </a:r>
            <a:r>
              <a:rPr lang="en-US" sz="2799" i="true" spc="-198">
                <a:solidFill>
                  <a:srgbClr val="FFF7EE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al-time messaging simulation between buyers and sellers.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659249" y="2685116"/>
            <a:ext cx="4596095" cy="3093421"/>
            <a:chOff x="0" y="0"/>
            <a:chExt cx="1369183" cy="9215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69183" cy="921534"/>
            </a:xfrm>
            <a:custGeom>
              <a:avLst/>
              <a:gdLst/>
              <a:ahLst/>
              <a:cxnLst/>
              <a:rect r="r" b="b" t="t" l="l"/>
              <a:pathLst>
                <a:path h="921534" w="1369183">
                  <a:moveTo>
                    <a:pt x="40427" y="0"/>
                  </a:moveTo>
                  <a:lnTo>
                    <a:pt x="1328756" y="0"/>
                  </a:lnTo>
                  <a:cubicBezTo>
                    <a:pt x="1351083" y="0"/>
                    <a:pt x="1369183" y="18100"/>
                    <a:pt x="1369183" y="40427"/>
                  </a:cubicBezTo>
                  <a:lnTo>
                    <a:pt x="1369183" y="881107"/>
                  </a:lnTo>
                  <a:cubicBezTo>
                    <a:pt x="1369183" y="891829"/>
                    <a:pt x="1364924" y="902112"/>
                    <a:pt x="1357342" y="909693"/>
                  </a:cubicBezTo>
                  <a:cubicBezTo>
                    <a:pt x="1349761" y="917275"/>
                    <a:pt x="1339478" y="921534"/>
                    <a:pt x="1328756" y="921534"/>
                  </a:cubicBezTo>
                  <a:lnTo>
                    <a:pt x="40427" y="921534"/>
                  </a:lnTo>
                  <a:cubicBezTo>
                    <a:pt x="29705" y="921534"/>
                    <a:pt x="19422" y="917275"/>
                    <a:pt x="11841" y="909693"/>
                  </a:cubicBezTo>
                  <a:cubicBezTo>
                    <a:pt x="4259" y="902112"/>
                    <a:pt x="0" y="891829"/>
                    <a:pt x="0" y="881107"/>
                  </a:cubicBezTo>
                  <a:lnTo>
                    <a:pt x="0" y="40427"/>
                  </a:lnTo>
                  <a:cubicBezTo>
                    <a:pt x="0" y="18100"/>
                    <a:pt x="18100" y="0"/>
                    <a:pt x="404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EE">
                    <a:alpha val="22500"/>
                  </a:srgbClr>
                </a:gs>
                <a:gs pos="100000">
                  <a:srgbClr val="FFF7EE">
                    <a:alpha val="32500"/>
                  </a:srgbClr>
                </a:gs>
              </a:gsLst>
              <a:lin ang="0"/>
            </a:gradFill>
            <a:ln w="19050" cap="rnd">
              <a:solidFill>
                <a:srgbClr val="FFF7EE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69183" cy="95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30742" y="2685116"/>
            <a:ext cx="4596095" cy="3093421"/>
            <a:chOff x="0" y="0"/>
            <a:chExt cx="1369183" cy="9215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69183" cy="921534"/>
            </a:xfrm>
            <a:custGeom>
              <a:avLst/>
              <a:gdLst/>
              <a:ahLst/>
              <a:cxnLst/>
              <a:rect r="r" b="b" t="t" l="l"/>
              <a:pathLst>
                <a:path h="921534" w="1369183">
                  <a:moveTo>
                    <a:pt x="40427" y="0"/>
                  </a:moveTo>
                  <a:lnTo>
                    <a:pt x="1328756" y="0"/>
                  </a:lnTo>
                  <a:cubicBezTo>
                    <a:pt x="1351083" y="0"/>
                    <a:pt x="1369183" y="18100"/>
                    <a:pt x="1369183" y="40427"/>
                  </a:cubicBezTo>
                  <a:lnTo>
                    <a:pt x="1369183" y="881107"/>
                  </a:lnTo>
                  <a:cubicBezTo>
                    <a:pt x="1369183" y="891829"/>
                    <a:pt x="1364924" y="902112"/>
                    <a:pt x="1357342" y="909693"/>
                  </a:cubicBezTo>
                  <a:cubicBezTo>
                    <a:pt x="1349761" y="917275"/>
                    <a:pt x="1339478" y="921534"/>
                    <a:pt x="1328756" y="921534"/>
                  </a:cubicBezTo>
                  <a:lnTo>
                    <a:pt x="40427" y="921534"/>
                  </a:lnTo>
                  <a:cubicBezTo>
                    <a:pt x="29705" y="921534"/>
                    <a:pt x="19422" y="917275"/>
                    <a:pt x="11841" y="909693"/>
                  </a:cubicBezTo>
                  <a:cubicBezTo>
                    <a:pt x="4259" y="902112"/>
                    <a:pt x="0" y="891829"/>
                    <a:pt x="0" y="881107"/>
                  </a:cubicBezTo>
                  <a:lnTo>
                    <a:pt x="0" y="40427"/>
                  </a:lnTo>
                  <a:cubicBezTo>
                    <a:pt x="0" y="18100"/>
                    <a:pt x="18100" y="0"/>
                    <a:pt x="404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EE">
                    <a:alpha val="22500"/>
                  </a:srgbClr>
                </a:gs>
                <a:gs pos="100000">
                  <a:srgbClr val="FFF7EE">
                    <a:alpha val="32500"/>
                  </a:srgbClr>
                </a:gs>
              </a:gsLst>
              <a:lin ang="0"/>
            </a:gradFill>
            <a:ln w="19050" cap="rnd">
              <a:solidFill>
                <a:srgbClr val="FFF7EE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369183" cy="95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50E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4123" y="3367868"/>
            <a:ext cx="12351368" cy="514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Fr</a:t>
            </a: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ontend: HTML5 &amp; Tailwind CSS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Why? For a modern, responsive, and clean UI/UX.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Application Logic: Vanilla JavaScript (SPA Architecture)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Feature: Single Page Application behavior for smooth transitions without reloading.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Data Persistence: LocalStorage API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Feature: Simulates a database; user sessions and posted items remain saved even after refreshing the page.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Key UX Features: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Toast Notifications (Success/Error feedback).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Smooth Fade-in Animations.</a:t>
            </a:r>
          </a:p>
          <a:p>
            <a:pPr algn="l">
              <a:lnSpc>
                <a:spcPts val="376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788521" y="1646175"/>
            <a:ext cx="13689898" cy="139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70"/>
              </a:lnSpc>
            </a:pPr>
            <a:r>
              <a:rPr lang="en-US" sz="9619" spc="-6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Technical</a:t>
            </a:r>
            <a:r>
              <a:rPr lang="en-US" sz="9619" spc="-6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 Implementation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E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10754" y="1435677"/>
            <a:ext cx="11108450" cy="6756647"/>
          </a:xfrm>
          <a:custGeom>
            <a:avLst/>
            <a:gdLst/>
            <a:ahLst/>
            <a:cxnLst/>
            <a:rect r="r" b="b" t="t" l="l"/>
            <a:pathLst>
              <a:path h="6756647" w="11108450">
                <a:moveTo>
                  <a:pt x="0" y="0"/>
                </a:moveTo>
                <a:lnTo>
                  <a:pt x="11108450" y="0"/>
                </a:lnTo>
                <a:lnTo>
                  <a:pt x="11108450" y="6756647"/>
                </a:lnTo>
                <a:lnTo>
                  <a:pt x="0" y="6756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64" t="0" r="-34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6895" y="1502352"/>
            <a:ext cx="7569776" cy="139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70"/>
              </a:lnSpc>
            </a:pPr>
            <a:r>
              <a:rPr lang="en-US" sz="9619" spc="-683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LIVE 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0369" y="3072893"/>
            <a:ext cx="5986166" cy="51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0"/>
              </a:lnSpc>
              <a:spcBef>
                <a:spcPct val="0"/>
              </a:spcBef>
            </a:pPr>
            <a:r>
              <a:rPr lang="en-US" sz="3620" spc="-257" strike="noStrike" u="none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Live Prototype Demo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50E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29264" y="1167984"/>
            <a:ext cx="7878136" cy="157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26"/>
              </a:lnSpc>
            </a:pPr>
            <a:r>
              <a:rPr lang="en-US" sz="9161" spc="-650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92648" y="3249991"/>
            <a:ext cx="12351368" cy="467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Summary</a:t>
            </a: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: We successfully delivered a functional MVP (Minimum Viable Product) meeting all SRS requirements.</a:t>
            </a:r>
          </a:p>
          <a:p>
            <a:pPr algn="l">
              <a:lnSpc>
                <a:spcPts val="3768"/>
              </a:lnSpc>
            </a:pPr>
          </a:p>
          <a:p>
            <a:pPr algn="l">
              <a:lnSpc>
                <a:spcPts val="3768"/>
              </a:lnSpc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        </a:t>
            </a: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Future Improvements:</a:t>
            </a:r>
          </a:p>
          <a:p>
            <a:pPr algn="l">
              <a:lnSpc>
                <a:spcPts val="3768"/>
              </a:lnSpc>
            </a:pP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Backend integration (SQL Database).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Payment gateway integration.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Mobil</a:t>
            </a: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e App (React Native).</a:t>
            </a:r>
          </a:p>
          <a:p>
            <a:pPr algn="l" marL="581112" indent="-290556" lvl="1">
              <a:lnSpc>
                <a:spcPts val="3768"/>
              </a:lnSpc>
              <a:buFont typeface="Arial"/>
              <a:buChar char="•"/>
            </a:pP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691" spc="-191">
                <a:solidFill>
                  <a:srgbClr val="FFF7EE"/>
                </a:solidFill>
                <a:latin typeface="Open Sauce"/>
                <a:ea typeface="Open Sauce"/>
                <a:cs typeface="Open Sauce"/>
                <a:sym typeface="Open Sauce"/>
              </a:rPr>
              <a:t>hank You!</a:t>
            </a:r>
          </a:p>
          <a:p>
            <a:pPr algn="l">
              <a:lnSpc>
                <a:spcPts val="376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DAG-Dfvspzo</dc:identifier>
  <dcterms:modified xsi:type="dcterms:W3CDTF">2011-08-01T06:04:30Z</dcterms:modified>
  <cp:revision>1</cp:revision>
  <dc:title>Beige and Black Modern Startup Pitch Deck Presentation </dc:title>
</cp:coreProperties>
</file>